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66" r:id="rId3"/>
    <p:sldId id="260" r:id="rId4"/>
    <p:sldId id="261" r:id="rId5"/>
    <p:sldId id="262" r:id="rId6"/>
    <p:sldId id="265" r:id="rId7"/>
    <p:sldId id="267" r:id="rId8"/>
    <p:sldId id="264" r:id="rId9"/>
  </p:sldIdLst>
  <p:sldSz cx="9144000" cy="5143500" type="screen16x9"/>
  <p:notesSz cx="6858000" cy="9144000"/>
  <p:embeddedFontLst>
    <p:embeddedFont>
      <p:font typeface="Amatic SC" pitchFamily="2" charset="-79"/>
      <p:regular r:id="rId11"/>
      <p:bold r:id="rId12"/>
    </p:embeddedFont>
    <p:embeddedFont>
      <p:font typeface="Source Code Pro" panose="020B0509030403020204" pitchFamily="49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abián Olaz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3F9BA3C-08AB-4E1C-8297-64E3304C9E8F}">
  <a:tblStyle styleId="{73F9BA3C-08AB-4E1C-8297-64E3304C9E8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3"/>
  </p:normalViewPr>
  <p:slideViewPr>
    <p:cSldViewPr snapToGrid="0">
      <p:cViewPr varScale="1">
        <p:scale>
          <a:sx n="156" d="100"/>
          <a:sy n="156" d="100"/>
        </p:scale>
        <p:origin x="36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7-07T14:02:06.735" idx="1">
    <p:pos x="6000" y="0"/>
    <p:text>Así por ejemplo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8b3de52f79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8b3de52f79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b195a252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b195a252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afedd09b1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afedd09b1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afedd09b1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afedd09b1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afedd09b1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afedd09b1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0157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afedd09b1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8afedd09b1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omments" Target="../comments/commen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/>
          <p:nvPr/>
        </p:nvSpPr>
        <p:spPr>
          <a:xfrm>
            <a:off x="19475" y="0"/>
            <a:ext cx="9144000" cy="2503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ctrTitle"/>
          </p:nvPr>
        </p:nvSpPr>
        <p:spPr>
          <a:xfrm>
            <a:off x="914400" y="124350"/>
            <a:ext cx="7315200" cy="219456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00" dirty="0"/>
              <a:t>¿Nos </a:t>
            </a:r>
            <a:r>
              <a:rPr lang="en" sz="2500" dirty="0" err="1"/>
              <a:t>entendemos</a:t>
            </a:r>
            <a:r>
              <a:rPr lang="en" sz="2500" dirty="0"/>
              <a:t>? </a:t>
            </a:r>
            <a:r>
              <a:rPr lang="en" sz="2500" dirty="0" err="1"/>
              <a:t>Transformando</a:t>
            </a:r>
            <a:r>
              <a:rPr lang="en" sz="2500" dirty="0"/>
              <a:t> el </a:t>
            </a:r>
            <a:r>
              <a:rPr lang="en" sz="2500" dirty="0" err="1"/>
              <a:t>lenguaje</a:t>
            </a:r>
            <a:r>
              <a:rPr lang="en" sz="2500" dirty="0"/>
              <a:t> </a:t>
            </a:r>
            <a:r>
              <a:rPr lang="en" sz="2500" dirty="0" err="1"/>
              <a:t>Conductual</a:t>
            </a:r>
            <a:r>
              <a:rPr lang="en" sz="2500" dirty="0"/>
              <a:t>-Contextual a un </a:t>
            </a:r>
            <a:r>
              <a:rPr lang="en" sz="2500" dirty="0" err="1"/>
              <a:t>español</a:t>
            </a:r>
            <a:r>
              <a:rPr lang="en" sz="2500" dirty="0"/>
              <a:t> que se </a:t>
            </a:r>
            <a:r>
              <a:rPr lang="en" sz="2500" dirty="0" err="1"/>
              <a:t>sienta</a:t>
            </a:r>
            <a:r>
              <a:rPr lang="en" sz="2500" dirty="0"/>
              <a:t> </a:t>
            </a:r>
            <a:r>
              <a:rPr lang="en" sz="2500" dirty="0" err="1"/>
              <a:t>genuino</a:t>
            </a:r>
            <a:r>
              <a:rPr lang="en" sz="2500" dirty="0"/>
              <a:t> y se </a:t>
            </a:r>
            <a:r>
              <a:rPr lang="en" sz="2500" dirty="0" err="1"/>
              <a:t>adapte</a:t>
            </a:r>
            <a:r>
              <a:rPr lang="en" sz="2500" dirty="0"/>
              <a:t> al </a:t>
            </a:r>
            <a:r>
              <a:rPr lang="en" sz="2500" dirty="0" err="1"/>
              <a:t>contexto</a:t>
            </a:r>
            <a:r>
              <a:rPr lang="en" sz="2500" dirty="0"/>
              <a:t> de las </a:t>
            </a:r>
            <a:r>
              <a:rPr lang="en" sz="2500" dirty="0" err="1"/>
              <a:t>culturas</a:t>
            </a:r>
            <a:r>
              <a:rPr lang="en" sz="2500" dirty="0"/>
              <a:t> </a:t>
            </a:r>
            <a:r>
              <a:rPr lang="en" sz="2500" dirty="0" err="1"/>
              <a:t>en</a:t>
            </a:r>
            <a:r>
              <a:rPr lang="en" sz="2500" dirty="0"/>
              <a:t> las que </a:t>
            </a:r>
            <a:r>
              <a:rPr lang="en" sz="2500" dirty="0" err="1"/>
              <a:t>trabajamos</a:t>
            </a:r>
            <a:r>
              <a:rPr lang="en" sz="2500" dirty="0"/>
              <a:t>.</a:t>
            </a:r>
            <a:endParaRPr sz="700" dirty="0"/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 i="1" dirty="0"/>
              <a:t>¿</a:t>
            </a:r>
            <a:r>
              <a:rPr lang="en" sz="1500" i="1" dirty="0" err="1"/>
              <a:t>Habla</a:t>
            </a:r>
            <a:r>
              <a:rPr lang="en" sz="1500" i="1" dirty="0"/>
              <a:t> </a:t>
            </a:r>
            <a:r>
              <a:rPr lang="en" sz="1500" i="1" dirty="0" err="1"/>
              <a:t>Español</a:t>
            </a:r>
            <a:r>
              <a:rPr lang="en" sz="1500" i="1" dirty="0"/>
              <a:t>? Adapting Contextual-Behavioral language that feels authentic to Hispanic populations - Workshop in Spanish</a:t>
            </a:r>
            <a:endParaRPr sz="300" i="1" dirty="0"/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500" dirty="0"/>
              <a:t>Workshop - Saturday, July 18 (7:15 AM - 8:45 AM)</a:t>
            </a:r>
            <a:endParaRPr sz="8600" dirty="0"/>
          </a:p>
        </p:txBody>
      </p:sp>
      <p:sp>
        <p:nvSpPr>
          <p:cNvPr id="58" name="Google Shape;58;p13"/>
          <p:cNvSpPr txBox="1">
            <a:spLocks noGrp="1"/>
          </p:cNvSpPr>
          <p:nvPr>
            <p:ph type="subTitle" idx="1"/>
          </p:nvPr>
        </p:nvSpPr>
        <p:spPr>
          <a:xfrm>
            <a:off x="217169" y="3497580"/>
            <a:ext cx="3108960" cy="164592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Tanya </a:t>
            </a:r>
            <a:r>
              <a:rPr lang="en" sz="1500" dirty="0" err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Bialostozky</a:t>
            </a:r>
            <a:r>
              <a:rPr lang="en" sz="1500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, W1N the Moment; New York METS</a:t>
            </a:r>
            <a:endParaRPr sz="1800" dirty="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dirty="0" err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Azahalea</a:t>
            </a:r>
            <a:r>
              <a:rPr lang="en" sz="1500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 Sarai Sanchez Morales, DBT Mexico </a:t>
            </a:r>
            <a:endParaRPr sz="1500" dirty="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Rafael Dubois, Toronto Blue Jays</a:t>
            </a:r>
            <a:endParaRPr sz="1500" dirty="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Oscar Gutierrez, Cleveland Indians</a:t>
            </a:r>
            <a:endParaRPr sz="1500" dirty="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dirty="0" err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Fabián</a:t>
            </a:r>
            <a:r>
              <a:rPr lang="en" sz="1500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 </a:t>
            </a:r>
            <a:r>
              <a:rPr lang="en" sz="1500" dirty="0" err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Olaz</a:t>
            </a:r>
            <a:r>
              <a:rPr lang="en" sz="1500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, National University of </a:t>
            </a:r>
            <a:r>
              <a:rPr lang="en" sz="1500" dirty="0" err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Córdoba</a:t>
            </a:r>
            <a:endParaRPr sz="2300" dirty="0"/>
          </a:p>
        </p:txBody>
      </p:sp>
      <p:pic>
        <p:nvPicPr>
          <p:cNvPr id="59" name="Google Shape;59;p13"/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99474" y="2768306"/>
            <a:ext cx="2377441" cy="548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 rotWithShape="1">
          <a:blip r:embed="rId4">
            <a:alphaModFix/>
          </a:blip>
          <a:srcRect l="65218" t="60824" b="4497"/>
          <a:stretch/>
        </p:blipFill>
        <p:spPr>
          <a:xfrm>
            <a:off x="1409514" y="2503199"/>
            <a:ext cx="1039351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A picture containing food&#10;&#10;Description automatically generated">
            <a:extLst>
              <a:ext uri="{FF2B5EF4-FFF2-40B4-BE49-F238E27FC236}">
                <a16:creationId xmlns:a16="http://schemas.microsoft.com/office/drawing/2014/main" id="{D9C79C92-9094-044C-93E9-EF02EC5C5F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38904" y="2503199"/>
            <a:ext cx="1466193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C268E48-C42F-AE44-88DD-7A136D41F2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6000" dirty="0">
                <a:solidFill>
                  <a:srgbClr val="212121"/>
                </a:solidFill>
                <a:latin typeface="Amatic SC"/>
                <a:cs typeface="Amatic SC"/>
                <a:sym typeface="Amatic SC"/>
              </a:rPr>
              <a:t>TUS NOTAS</a:t>
            </a:r>
            <a:endParaRPr lang="en-US" sz="6000" dirty="0"/>
          </a:p>
        </p:txBody>
      </p:sp>
      <p:pic>
        <p:nvPicPr>
          <p:cNvPr id="4" name="Picture 3" descr="A picture containing food&#10;&#10;Description automatically generated">
            <a:extLst>
              <a:ext uri="{FF2B5EF4-FFF2-40B4-BE49-F238E27FC236}">
                <a16:creationId xmlns:a16="http://schemas.microsoft.com/office/drawing/2014/main" id="{CD3FB56B-E66E-CC4D-85A2-476DC8CEB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4283" y="147710"/>
            <a:ext cx="1280160" cy="79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740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459300" y="1200994"/>
            <a:ext cx="3657600" cy="109728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Identidad Social</a:t>
            </a:r>
            <a:endParaRPr sz="5000" dirty="0"/>
          </a:p>
        </p:txBody>
      </p:sp>
      <p:sp>
        <p:nvSpPr>
          <p:cNvPr id="81" name="Google Shape;81;p17"/>
          <p:cNvSpPr txBox="1">
            <a:spLocks noGrp="1"/>
          </p:cNvSpPr>
          <p:nvPr>
            <p:ph type="subTitle" idx="1"/>
          </p:nvPr>
        </p:nvSpPr>
        <p:spPr>
          <a:xfrm>
            <a:off x="459300" y="2845227"/>
            <a:ext cx="36576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Amatic SC"/>
                <a:ea typeface="Amatic SC"/>
                <a:cs typeface="Amatic SC"/>
                <a:sym typeface="Amatic SC"/>
              </a:rPr>
              <a:t>(Gill, </a:t>
            </a:r>
            <a:r>
              <a:rPr lang="en" sz="1200" dirty="0" err="1">
                <a:latin typeface="Amatic SC"/>
                <a:ea typeface="Amatic SC"/>
                <a:cs typeface="Amatic SC"/>
                <a:sym typeface="Amatic SC"/>
              </a:rPr>
              <a:t>Kamphoff</a:t>
            </a:r>
            <a:r>
              <a:rPr lang="en" sz="1200" dirty="0">
                <a:latin typeface="Amatic SC"/>
                <a:ea typeface="Amatic SC"/>
                <a:cs typeface="Amatic SC"/>
                <a:sym typeface="Amatic SC"/>
              </a:rPr>
              <a:t>, 2015)</a:t>
            </a:r>
            <a:endParaRPr sz="1200" dirty="0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2"/>
          </p:nvPr>
        </p:nvSpPr>
        <p:spPr>
          <a:xfrm>
            <a:off x="4939500" y="194250"/>
            <a:ext cx="3657600" cy="47550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 err="1">
                <a:latin typeface="Amatic SC"/>
                <a:ea typeface="Amatic SC"/>
                <a:cs typeface="Amatic SC"/>
                <a:sym typeface="Amatic SC"/>
              </a:rPr>
              <a:t>Género</a:t>
            </a:r>
            <a:endParaRPr sz="2200" dirty="0"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 err="1">
                <a:latin typeface="Amatic SC"/>
                <a:ea typeface="Amatic SC"/>
                <a:cs typeface="Amatic SC"/>
                <a:sym typeface="Amatic SC"/>
              </a:rPr>
              <a:t>Orientación</a:t>
            </a:r>
            <a:r>
              <a:rPr lang="en" sz="2200" dirty="0">
                <a:latin typeface="Amatic SC"/>
                <a:ea typeface="Amatic SC"/>
                <a:cs typeface="Amatic SC"/>
                <a:sym typeface="Amatic SC"/>
              </a:rPr>
              <a:t> sexual</a:t>
            </a:r>
            <a:endParaRPr sz="2200" dirty="0"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latin typeface="Amatic SC"/>
                <a:ea typeface="Amatic SC"/>
                <a:cs typeface="Amatic SC"/>
                <a:sym typeface="Amatic SC"/>
              </a:rPr>
              <a:t>Identidad </a:t>
            </a:r>
            <a:r>
              <a:rPr lang="en" sz="2200" dirty="0" err="1">
                <a:latin typeface="Amatic SC"/>
                <a:ea typeface="Amatic SC"/>
                <a:cs typeface="Amatic SC"/>
                <a:sym typeface="Amatic SC"/>
              </a:rPr>
              <a:t>sexualRaza</a:t>
            </a:r>
            <a:endParaRPr sz="2200" dirty="0"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 err="1">
                <a:latin typeface="Amatic SC"/>
                <a:ea typeface="Amatic SC"/>
                <a:cs typeface="Amatic SC"/>
                <a:sym typeface="Amatic SC"/>
              </a:rPr>
              <a:t>Cultura</a:t>
            </a:r>
            <a:endParaRPr sz="2200" dirty="0"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 err="1">
                <a:latin typeface="Amatic SC"/>
                <a:ea typeface="Amatic SC"/>
                <a:cs typeface="Amatic SC"/>
                <a:sym typeface="Amatic SC"/>
              </a:rPr>
              <a:t>Etnicidad</a:t>
            </a:r>
            <a:endParaRPr sz="2200" dirty="0"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 err="1">
                <a:latin typeface="Amatic SC"/>
                <a:ea typeface="Amatic SC"/>
                <a:cs typeface="Amatic SC"/>
                <a:sym typeface="Amatic SC"/>
              </a:rPr>
              <a:t>Ubicación</a:t>
            </a:r>
            <a:r>
              <a:rPr lang="en" sz="2200" dirty="0">
                <a:latin typeface="Amatic SC"/>
                <a:ea typeface="Amatic SC"/>
                <a:cs typeface="Amatic SC"/>
                <a:sym typeface="Amatic SC"/>
              </a:rPr>
              <a:t> </a:t>
            </a:r>
            <a:r>
              <a:rPr lang="en" sz="2200" dirty="0" err="1">
                <a:latin typeface="Amatic SC"/>
                <a:ea typeface="Amatic SC"/>
                <a:cs typeface="Amatic SC"/>
                <a:sym typeface="Amatic SC"/>
              </a:rPr>
              <a:t>geográfica</a:t>
            </a:r>
            <a:endParaRPr sz="2200" dirty="0"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 err="1">
                <a:latin typeface="Amatic SC"/>
                <a:ea typeface="Amatic SC"/>
                <a:cs typeface="Amatic SC"/>
                <a:sym typeface="Amatic SC"/>
              </a:rPr>
              <a:t>Clase</a:t>
            </a:r>
            <a:r>
              <a:rPr lang="en" sz="2200" dirty="0">
                <a:latin typeface="Amatic SC"/>
                <a:ea typeface="Amatic SC"/>
                <a:cs typeface="Amatic SC"/>
                <a:sym typeface="Amatic SC"/>
              </a:rPr>
              <a:t> social</a:t>
            </a:r>
            <a:endParaRPr sz="2200" dirty="0"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latin typeface="Amatic SC"/>
                <a:ea typeface="Amatic SC"/>
                <a:cs typeface="Amatic SC"/>
                <a:sym typeface="Amatic SC"/>
              </a:rPr>
              <a:t>Nivel de </a:t>
            </a:r>
            <a:r>
              <a:rPr lang="en" sz="2200" dirty="0" err="1">
                <a:latin typeface="Amatic SC"/>
                <a:ea typeface="Amatic SC"/>
                <a:cs typeface="Amatic SC"/>
                <a:sym typeface="Amatic SC"/>
              </a:rPr>
              <a:t>educación</a:t>
            </a:r>
            <a:endParaRPr sz="2200" dirty="0"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 err="1">
                <a:latin typeface="Amatic SC"/>
                <a:ea typeface="Amatic SC"/>
                <a:cs typeface="Amatic SC"/>
                <a:sym typeface="Amatic SC"/>
              </a:rPr>
              <a:t>Edad</a:t>
            </a:r>
            <a:endParaRPr sz="2200" dirty="0"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 err="1">
                <a:latin typeface="Amatic SC"/>
                <a:ea typeface="Amatic SC"/>
                <a:cs typeface="Amatic SC"/>
                <a:sym typeface="Amatic SC"/>
              </a:rPr>
              <a:t>Generación</a:t>
            </a:r>
            <a:endParaRPr sz="2200" dirty="0"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 err="1">
                <a:latin typeface="Amatic SC"/>
                <a:ea typeface="Amatic SC"/>
                <a:cs typeface="Amatic SC"/>
                <a:sym typeface="Amatic SC"/>
              </a:rPr>
              <a:t>Afiliación</a:t>
            </a:r>
            <a:r>
              <a:rPr lang="en" sz="2200" dirty="0">
                <a:latin typeface="Amatic SC"/>
                <a:ea typeface="Amatic SC"/>
                <a:cs typeface="Amatic SC"/>
                <a:sym typeface="Amatic SC"/>
              </a:rPr>
              <a:t> religiosa</a:t>
            </a:r>
            <a:endParaRPr sz="2200" dirty="0"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 err="1">
                <a:latin typeface="Amatic SC"/>
                <a:ea typeface="Amatic SC"/>
                <a:cs typeface="Amatic SC"/>
                <a:sym typeface="Amatic SC"/>
              </a:rPr>
              <a:t>Afiliación</a:t>
            </a:r>
            <a:r>
              <a:rPr lang="en" sz="2200" dirty="0">
                <a:latin typeface="Amatic SC"/>
                <a:ea typeface="Amatic SC"/>
                <a:cs typeface="Amatic SC"/>
                <a:sym typeface="Amatic SC"/>
              </a:rPr>
              <a:t> </a:t>
            </a:r>
            <a:r>
              <a:rPr lang="en" sz="2200" dirty="0" err="1">
                <a:latin typeface="Amatic SC"/>
                <a:ea typeface="Amatic SC"/>
                <a:cs typeface="Amatic SC"/>
                <a:sym typeface="Amatic SC"/>
              </a:rPr>
              <a:t>deportiva</a:t>
            </a:r>
            <a:endParaRPr sz="2200" dirty="0"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latin typeface="Amatic SC"/>
                <a:ea typeface="Amatic SC"/>
                <a:cs typeface="Amatic SC"/>
                <a:sym typeface="Amatic SC"/>
              </a:rPr>
              <a:t>Nivel socio-</a:t>
            </a:r>
            <a:r>
              <a:rPr lang="en" sz="2200" dirty="0" err="1">
                <a:latin typeface="Amatic SC"/>
                <a:ea typeface="Amatic SC"/>
                <a:cs typeface="Amatic SC"/>
                <a:sym typeface="Amatic SC"/>
              </a:rPr>
              <a:t>económico</a:t>
            </a:r>
            <a:endParaRPr sz="2200" dirty="0"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 err="1">
                <a:latin typeface="Amatic SC"/>
                <a:ea typeface="Amatic SC"/>
                <a:cs typeface="Amatic SC"/>
                <a:sym typeface="Amatic SC"/>
              </a:rPr>
              <a:t>Capacidades</a:t>
            </a:r>
            <a:r>
              <a:rPr lang="en" sz="2200" dirty="0">
                <a:latin typeface="Amatic SC"/>
                <a:ea typeface="Amatic SC"/>
                <a:cs typeface="Amatic SC"/>
                <a:sym typeface="Amatic SC"/>
              </a:rPr>
              <a:t> </a:t>
            </a:r>
            <a:r>
              <a:rPr lang="en" sz="2200" dirty="0" err="1">
                <a:latin typeface="Amatic SC"/>
                <a:ea typeface="Amatic SC"/>
                <a:cs typeface="Amatic SC"/>
                <a:sym typeface="Amatic SC"/>
              </a:rPr>
              <a:t>físicas</a:t>
            </a:r>
            <a:endParaRPr sz="2200" dirty="0"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id="5" name="Picture 4" descr="A picture containing food&#10;&#10;Description automatically generated">
            <a:extLst>
              <a:ext uri="{FF2B5EF4-FFF2-40B4-BE49-F238E27FC236}">
                <a16:creationId xmlns:a16="http://schemas.microsoft.com/office/drawing/2014/main" id="{E406038E-DD3C-D440-812F-2D2635F2DF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647" y="4225864"/>
            <a:ext cx="1280160" cy="798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/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/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"/>
                                        <p:tgtEl>
                                          <p:spTgt spid="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"/>
                                        <p:tgtEl>
                                          <p:spTgt spid="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/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/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"/>
                                        <p:tgtEl>
                                          <p:spTgt spid="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"/>
                                        <p:tgtEl>
                                          <p:spTgt spid="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"/>
                                        <p:tgtEl>
                                          <p:spTgt spid="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"/>
                                        <p:tgtEl>
                                          <p:spTgt spid="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7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"/>
                                        <p:tgtEl>
                                          <p:spTgt spid="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"/>
                                        <p:tgtEl>
                                          <p:spTgt spid="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"/>
                                        <p:tgtEl>
                                          <p:spTgt spid="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"/>
                                        <p:tgtEl>
                                          <p:spTgt spid="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300"/>
                            </p:stCondLst>
                            <p:childTnLst>
                              <p:par>
                                <p:cTn id="6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300"/>
                                        <p:tgtEl>
                                          <p:spTgt spid="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300"/>
                                        <p:tgtEl>
                                          <p:spTgt spid="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600"/>
                            </p:stCondLst>
                            <p:childTnLst>
                              <p:par>
                                <p:cTn id="6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"/>
                                        <p:tgtEl>
                                          <p:spTgt spid="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"/>
                                        <p:tgtEl>
                                          <p:spTgt spid="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900"/>
                            </p:stCondLst>
                            <p:childTnLst>
                              <p:par>
                                <p:cTn id="7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300"/>
                                        <p:tgtEl>
                                          <p:spTgt spid="8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300"/>
                                        <p:tgtEl>
                                          <p:spTgt spid="8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title"/>
          </p:nvPr>
        </p:nvSpPr>
        <p:spPr>
          <a:xfrm>
            <a:off x="1828800" y="316140"/>
            <a:ext cx="5486400" cy="73152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Teoría</a:t>
            </a:r>
            <a:r>
              <a:rPr lang="en" dirty="0"/>
              <a:t> de los </a:t>
            </a:r>
            <a:r>
              <a:rPr lang="en" dirty="0" err="1"/>
              <a:t>marcos</a:t>
            </a:r>
            <a:r>
              <a:rPr lang="en" dirty="0"/>
              <a:t> </a:t>
            </a:r>
            <a:r>
              <a:rPr lang="en" dirty="0" err="1"/>
              <a:t>relacionales</a:t>
            </a:r>
            <a:r>
              <a:rPr lang="en" dirty="0"/>
              <a:t> </a:t>
            </a:r>
            <a:endParaRPr dirty="0"/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644214" y="1047660"/>
            <a:ext cx="1828800" cy="3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 b="1" dirty="0" err="1">
                <a:latin typeface="Amatic SC"/>
                <a:ea typeface="Amatic SC"/>
                <a:cs typeface="Amatic SC"/>
                <a:sym typeface="Amatic SC"/>
              </a:rPr>
              <a:t>R</a:t>
            </a:r>
            <a:r>
              <a:rPr lang="en" sz="3300" dirty="0" err="1">
                <a:latin typeface="Amatic SC"/>
                <a:ea typeface="Amatic SC"/>
                <a:cs typeface="Amatic SC"/>
                <a:sym typeface="Amatic SC"/>
              </a:rPr>
              <a:t>elacionar</a:t>
            </a:r>
            <a:r>
              <a:rPr lang="en" sz="3300" dirty="0">
                <a:latin typeface="Amatic SC"/>
                <a:ea typeface="Amatic SC"/>
                <a:cs typeface="Amatic SC"/>
                <a:sym typeface="Amatic SC"/>
              </a:rPr>
              <a:t> </a:t>
            </a:r>
            <a:endParaRPr sz="3300" dirty="0"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900" dirty="0"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800" b="1" dirty="0" err="1">
                <a:latin typeface="Amatic SC"/>
                <a:ea typeface="Amatic SC"/>
                <a:cs typeface="Amatic SC"/>
                <a:sym typeface="Amatic SC"/>
              </a:rPr>
              <a:t>O</a:t>
            </a:r>
            <a:r>
              <a:rPr lang="en" sz="3300" dirty="0" err="1">
                <a:latin typeface="Amatic SC"/>
                <a:ea typeface="Amatic SC"/>
                <a:cs typeface="Amatic SC"/>
                <a:sym typeface="Amatic SC"/>
              </a:rPr>
              <a:t>rientar</a:t>
            </a:r>
            <a:endParaRPr sz="3300" dirty="0"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700" dirty="0"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800" b="1" dirty="0" err="1">
                <a:latin typeface="Amatic SC"/>
                <a:ea typeface="Amatic SC"/>
                <a:cs typeface="Amatic SC"/>
                <a:sym typeface="Amatic SC"/>
              </a:rPr>
              <a:t>E</a:t>
            </a:r>
            <a:r>
              <a:rPr lang="en" sz="3300" dirty="0" err="1">
                <a:latin typeface="Amatic SC"/>
                <a:ea typeface="Amatic SC"/>
                <a:cs typeface="Amatic SC"/>
                <a:sym typeface="Amatic SC"/>
              </a:rPr>
              <a:t>vocar</a:t>
            </a:r>
            <a:endParaRPr sz="3300" dirty="0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89" name="Google Shape;89;p18"/>
          <p:cNvSpPr txBox="1"/>
          <p:nvPr/>
        </p:nvSpPr>
        <p:spPr>
          <a:xfrm>
            <a:off x="2889358" y="3316972"/>
            <a:ext cx="585216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latin typeface="Amatic SC"/>
                <a:ea typeface="Amatic SC"/>
                <a:cs typeface="Amatic SC"/>
                <a:sym typeface="Amatic SC"/>
              </a:rPr>
              <a:t>La </a:t>
            </a:r>
            <a:r>
              <a:rPr lang="en" sz="2100" dirty="0" err="1">
                <a:latin typeface="Amatic SC"/>
                <a:ea typeface="Amatic SC"/>
                <a:cs typeface="Amatic SC"/>
                <a:sym typeface="Amatic SC"/>
              </a:rPr>
              <a:t>manera</a:t>
            </a:r>
            <a:r>
              <a:rPr lang="en" sz="2100" dirty="0">
                <a:latin typeface="Amatic SC"/>
                <a:ea typeface="Amatic SC"/>
                <a:cs typeface="Amatic SC"/>
                <a:sym typeface="Amatic SC"/>
              </a:rPr>
              <a:t> </a:t>
            </a:r>
            <a:r>
              <a:rPr lang="en" sz="2100" dirty="0" err="1">
                <a:latin typeface="Amatic SC"/>
                <a:ea typeface="Amatic SC"/>
                <a:cs typeface="Amatic SC"/>
                <a:sym typeface="Amatic SC"/>
              </a:rPr>
              <a:t>en</a:t>
            </a:r>
            <a:r>
              <a:rPr lang="en" sz="2100" dirty="0">
                <a:latin typeface="Amatic SC"/>
                <a:ea typeface="Amatic SC"/>
                <a:cs typeface="Amatic SC"/>
                <a:sym typeface="Amatic SC"/>
              </a:rPr>
              <a:t> la que </a:t>
            </a:r>
            <a:r>
              <a:rPr lang="en" sz="2100" dirty="0" err="1">
                <a:latin typeface="Amatic SC"/>
                <a:ea typeface="Amatic SC"/>
                <a:cs typeface="Amatic SC"/>
                <a:sym typeface="Amatic SC"/>
              </a:rPr>
              <a:t>organizamos</a:t>
            </a:r>
            <a:r>
              <a:rPr lang="en" sz="2100" dirty="0">
                <a:latin typeface="Amatic SC"/>
                <a:ea typeface="Amatic SC"/>
                <a:cs typeface="Amatic SC"/>
                <a:sym typeface="Amatic SC"/>
              </a:rPr>
              <a:t> </a:t>
            </a:r>
            <a:r>
              <a:rPr lang="en" sz="2100" dirty="0" err="1">
                <a:latin typeface="Amatic SC"/>
                <a:ea typeface="Amatic SC"/>
                <a:cs typeface="Amatic SC"/>
                <a:sym typeface="Amatic SC"/>
              </a:rPr>
              <a:t>verbalmente</a:t>
            </a:r>
            <a:r>
              <a:rPr lang="en" sz="2100" dirty="0">
                <a:latin typeface="Amatic SC"/>
                <a:ea typeface="Amatic SC"/>
                <a:cs typeface="Amatic SC"/>
                <a:sym typeface="Amatic SC"/>
              </a:rPr>
              <a:t> al </a:t>
            </a:r>
            <a:r>
              <a:rPr lang="en" sz="2100" dirty="0" err="1">
                <a:latin typeface="Amatic SC"/>
                <a:ea typeface="Amatic SC"/>
                <a:cs typeface="Amatic SC"/>
                <a:sym typeface="Amatic SC"/>
              </a:rPr>
              <a:t>mundo</a:t>
            </a:r>
            <a:r>
              <a:rPr lang="en" sz="2100" dirty="0">
                <a:latin typeface="Amatic SC"/>
                <a:ea typeface="Amatic SC"/>
                <a:cs typeface="Amatic SC"/>
                <a:sym typeface="Amatic SC"/>
              </a:rPr>
              <a:t>, </a:t>
            </a:r>
            <a:r>
              <a:rPr lang="en" sz="2100" dirty="0" err="1">
                <a:latin typeface="Amatic SC"/>
                <a:ea typeface="Amatic SC"/>
                <a:cs typeface="Amatic SC"/>
                <a:sym typeface="Amatic SC"/>
              </a:rPr>
              <a:t>influye</a:t>
            </a:r>
            <a:r>
              <a:rPr lang="en" sz="2100" dirty="0">
                <a:latin typeface="Amatic SC"/>
                <a:ea typeface="Amatic SC"/>
                <a:cs typeface="Amatic SC"/>
                <a:sym typeface="Amatic SC"/>
              </a:rPr>
              <a:t> </a:t>
            </a:r>
            <a:r>
              <a:rPr lang="en" sz="2100" dirty="0" err="1">
                <a:latin typeface="Amatic SC"/>
                <a:ea typeface="Amatic SC"/>
                <a:cs typeface="Amatic SC"/>
                <a:sym typeface="Amatic SC"/>
              </a:rPr>
              <a:t>en</a:t>
            </a:r>
            <a:r>
              <a:rPr lang="en" sz="2100" dirty="0">
                <a:latin typeface="Amatic SC"/>
                <a:ea typeface="Amatic SC"/>
                <a:cs typeface="Amatic SC"/>
                <a:sym typeface="Amatic SC"/>
              </a:rPr>
              <a:t> la forma </a:t>
            </a:r>
            <a:r>
              <a:rPr lang="en" sz="2100" dirty="0" err="1">
                <a:latin typeface="Amatic SC"/>
                <a:ea typeface="Amatic SC"/>
                <a:cs typeface="Amatic SC"/>
                <a:sym typeface="Amatic SC"/>
              </a:rPr>
              <a:t>en</a:t>
            </a:r>
            <a:r>
              <a:rPr lang="en" sz="2100" dirty="0">
                <a:latin typeface="Amatic SC"/>
                <a:ea typeface="Amatic SC"/>
                <a:cs typeface="Amatic SC"/>
                <a:sym typeface="Amatic SC"/>
              </a:rPr>
              <a:t> la </a:t>
            </a:r>
            <a:r>
              <a:rPr lang="en" sz="2100" dirty="0" err="1">
                <a:latin typeface="Amatic SC"/>
                <a:ea typeface="Amatic SC"/>
                <a:cs typeface="Amatic SC"/>
                <a:sym typeface="Amatic SC"/>
              </a:rPr>
              <a:t>cual</a:t>
            </a:r>
            <a:r>
              <a:rPr lang="en" sz="2100" dirty="0">
                <a:latin typeface="Amatic SC"/>
                <a:ea typeface="Amatic SC"/>
                <a:cs typeface="Amatic SC"/>
                <a:sym typeface="Amatic SC"/>
              </a:rPr>
              <a:t> </a:t>
            </a:r>
            <a:r>
              <a:rPr lang="en" sz="2100" dirty="0" err="1">
                <a:latin typeface="Amatic SC"/>
                <a:ea typeface="Amatic SC"/>
                <a:cs typeface="Amatic SC"/>
                <a:sym typeface="Amatic SC"/>
              </a:rPr>
              <a:t>respondemos</a:t>
            </a:r>
            <a:r>
              <a:rPr lang="en" sz="2100" dirty="0">
                <a:latin typeface="Amatic SC"/>
                <a:ea typeface="Amatic SC"/>
                <a:cs typeface="Amatic SC"/>
                <a:sym typeface="Amatic SC"/>
              </a:rPr>
              <a:t> a </a:t>
            </a:r>
            <a:r>
              <a:rPr lang="en" sz="2100" dirty="0" err="1">
                <a:latin typeface="Amatic SC"/>
                <a:ea typeface="Amatic SC"/>
                <a:cs typeface="Amatic SC"/>
                <a:sym typeface="Amatic SC"/>
              </a:rPr>
              <a:t>él</a:t>
            </a:r>
            <a:r>
              <a:rPr lang="en" sz="2100" dirty="0">
                <a:latin typeface="Amatic SC"/>
                <a:ea typeface="Amatic SC"/>
                <a:cs typeface="Amatic SC"/>
                <a:sym typeface="Amatic SC"/>
              </a:rPr>
              <a:t>.</a:t>
            </a:r>
            <a:endParaRPr sz="2100" dirty="0"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id="5" name="Picture 4" descr="A picture containing food&#10;&#10;Description automatically generated">
            <a:extLst>
              <a:ext uri="{FF2B5EF4-FFF2-40B4-BE49-F238E27FC236}">
                <a16:creationId xmlns:a16="http://schemas.microsoft.com/office/drawing/2014/main" id="{539F6F9C-B4AF-D64C-98B4-DF1EDD65DD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1146" y="4363097"/>
            <a:ext cx="1097280" cy="68432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914400" y="370175"/>
            <a:ext cx="7315200" cy="128016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LOS 3 PILARES DE LA FLEXIBILIDAD 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(</a:t>
            </a:r>
            <a:r>
              <a:rPr lang="en" sz="2800" dirty="0" err="1"/>
              <a:t>tres</a:t>
            </a:r>
            <a:r>
              <a:rPr lang="en" sz="2800" dirty="0"/>
              <a:t> </a:t>
            </a:r>
            <a:r>
              <a:rPr lang="en" sz="2800" dirty="0" err="1"/>
              <a:t>maneras</a:t>
            </a:r>
            <a:r>
              <a:rPr lang="en" sz="2800" dirty="0"/>
              <a:t> de responder a </a:t>
            </a:r>
            <a:r>
              <a:rPr lang="en" sz="2800" dirty="0" err="1"/>
              <a:t>nuestra</a:t>
            </a:r>
            <a:r>
              <a:rPr lang="en" sz="2800" dirty="0"/>
              <a:t> </a:t>
            </a:r>
            <a:r>
              <a:rPr lang="en" sz="2800" dirty="0" err="1"/>
              <a:t>propia</a:t>
            </a:r>
            <a:r>
              <a:rPr lang="en" sz="2800" dirty="0"/>
              <a:t> </a:t>
            </a:r>
            <a:r>
              <a:rPr lang="en" sz="2800" dirty="0" err="1"/>
              <a:t>conducta</a:t>
            </a:r>
            <a:r>
              <a:rPr lang="en" sz="2800" dirty="0"/>
              <a:t>)</a:t>
            </a:r>
            <a:endParaRPr sz="2800" dirty="0"/>
          </a:p>
          <a:p>
            <a:pPr marL="0" lvl="0" indent="0" algn="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dirty="0"/>
              <a:t>(STROSAHL, ROBINSON &amp; GUSTAVSSON, 2012)</a:t>
            </a:r>
            <a:endParaRPr sz="1400" dirty="0"/>
          </a:p>
        </p:txBody>
      </p:sp>
      <p:graphicFrame>
        <p:nvGraphicFramePr>
          <p:cNvPr id="95" name="Google Shape;95;p19"/>
          <p:cNvGraphicFramePr/>
          <p:nvPr/>
        </p:nvGraphicFramePr>
        <p:xfrm>
          <a:off x="1600200" y="1884163"/>
          <a:ext cx="5943600" cy="2392400"/>
        </p:xfrm>
        <a:graphic>
          <a:graphicData uri="http://schemas.openxmlformats.org/drawingml/2006/table">
            <a:tbl>
              <a:tblPr>
                <a:noFill/>
                <a:tableStyleId>{73F9BA3C-08AB-4E1C-8297-64E3304C9E8F}</a:tableStyleId>
              </a:tblPr>
              <a:tblGrid>
                <a:gridCol w="197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8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6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1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latin typeface="Amatic SC"/>
                          <a:ea typeface="Amatic SC"/>
                          <a:cs typeface="Amatic SC"/>
                          <a:sym typeface="Amatic SC"/>
                        </a:rPr>
                        <a:t>DISPOSICIÓN-ABIERTO</a:t>
                      </a:r>
                      <a:endParaRPr sz="1800" b="1">
                        <a:latin typeface="Amatic SC"/>
                        <a:ea typeface="Amatic SC"/>
                        <a:cs typeface="Amatic SC"/>
                        <a:sym typeface="Amatic SC"/>
                      </a:endParaRPr>
                    </a:p>
                  </a:txBody>
                  <a:tcPr marL="88900" marR="88900" marT="50800" marB="508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b="1">
                          <a:latin typeface="Amatic SC"/>
                          <a:ea typeface="Amatic SC"/>
                          <a:cs typeface="Amatic SC"/>
                          <a:sym typeface="Amatic SC"/>
                        </a:rPr>
                        <a:t>CONCIENCIA-PRESENTE</a:t>
                      </a:r>
                      <a:endParaRPr sz="1900" b="1">
                        <a:latin typeface="Amatic SC"/>
                        <a:ea typeface="Amatic SC"/>
                        <a:cs typeface="Amatic SC"/>
                        <a:sym typeface="Amatic SC"/>
                      </a:endParaRPr>
                    </a:p>
                  </a:txBody>
                  <a:tcPr marL="88900" marR="88900" marT="50800" marB="508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latin typeface="Amatic SC"/>
                          <a:ea typeface="Amatic SC"/>
                          <a:cs typeface="Amatic SC"/>
                          <a:sym typeface="Amatic SC"/>
                        </a:rPr>
                        <a:t>COMPROMISO</a:t>
                      </a:r>
                      <a:endParaRPr sz="1800" b="1">
                        <a:latin typeface="Amatic SC"/>
                        <a:ea typeface="Amatic SC"/>
                        <a:cs typeface="Amatic SC"/>
                        <a:sym typeface="Amatic SC"/>
                      </a:endParaRPr>
                    </a:p>
                  </a:txBody>
                  <a:tcPr marL="88900" marR="88900" marT="50800" marB="508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03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Amatic SC"/>
                          <a:ea typeface="Amatic SC"/>
                          <a:cs typeface="Amatic SC"/>
                          <a:sym typeface="Amatic SC"/>
                        </a:rPr>
                        <a:t>Capaz de aceptar el material no deseado sin luchar.</a:t>
                      </a:r>
                      <a:endParaRPr sz="1800">
                        <a:latin typeface="Amatic SC"/>
                        <a:ea typeface="Amatic SC"/>
                        <a:cs typeface="Amatic SC"/>
                        <a:sym typeface="Amatic SC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Amatic SC"/>
                          <a:ea typeface="Amatic SC"/>
                          <a:cs typeface="Amatic SC"/>
                          <a:sym typeface="Amatic SC"/>
                        </a:rPr>
                        <a:t>La conducta es moldeada por los resultados, no por reglas</a:t>
                      </a:r>
                      <a:endParaRPr sz="1800">
                        <a:latin typeface="Amatic SC"/>
                        <a:ea typeface="Amatic SC"/>
                        <a:cs typeface="Amatic SC"/>
                        <a:sym typeface="Amatic SC"/>
                      </a:endParaRPr>
                    </a:p>
                  </a:txBody>
                  <a:tcPr marL="88900" marR="88900" marT="50800" marB="508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Amatic SC"/>
                          <a:ea typeface="Amatic SC"/>
                          <a:cs typeface="Amatic SC"/>
                          <a:sym typeface="Amatic SC"/>
                        </a:rPr>
                        <a:t>Capaz de notar el momento presente.</a:t>
                      </a:r>
                      <a:endParaRPr sz="1800">
                        <a:latin typeface="Amatic SC"/>
                        <a:ea typeface="Amatic SC"/>
                        <a:cs typeface="Amatic SC"/>
                        <a:sym typeface="Amatic SC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Amatic SC"/>
                          <a:ea typeface="Amatic SC"/>
                          <a:cs typeface="Amatic SC"/>
                          <a:sym typeface="Amatic SC"/>
                        </a:rPr>
                        <a:t>Capaz de tomar perspectiva de su yo y de su historia</a:t>
                      </a:r>
                      <a:endParaRPr sz="1800">
                        <a:latin typeface="Amatic SC"/>
                        <a:ea typeface="Amatic SC"/>
                        <a:cs typeface="Amatic SC"/>
                        <a:sym typeface="Amatic SC"/>
                      </a:endParaRPr>
                    </a:p>
                  </a:txBody>
                  <a:tcPr marL="88900" marR="88900" marT="50800" marB="508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Amatic SC"/>
                          <a:ea typeface="Amatic SC"/>
                          <a:cs typeface="Amatic SC"/>
                          <a:sym typeface="Amatic SC"/>
                        </a:rPr>
                        <a:t>Conexión fuerte con los valores.</a:t>
                      </a:r>
                      <a:endParaRPr sz="1800">
                        <a:latin typeface="Amatic SC"/>
                        <a:ea typeface="Amatic SC"/>
                        <a:cs typeface="Amatic SC"/>
                        <a:sym typeface="Amatic SC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Amatic SC"/>
                          <a:ea typeface="Amatic SC"/>
                          <a:cs typeface="Amatic SC"/>
                          <a:sym typeface="Amatic SC"/>
                        </a:rPr>
                        <a:t>Capaz de realizar acciones basadas en sus valores</a:t>
                      </a:r>
                      <a:endParaRPr sz="1800">
                        <a:latin typeface="Amatic SC"/>
                        <a:ea typeface="Amatic SC"/>
                        <a:cs typeface="Amatic SC"/>
                        <a:sym typeface="Amatic SC"/>
                      </a:endParaRPr>
                    </a:p>
                  </a:txBody>
                  <a:tcPr marL="88900" marR="88900" marT="50800" marB="508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" name="Google Shape;95;p19"/>
          <p:cNvGraphicFramePr/>
          <p:nvPr>
            <p:extLst>
              <p:ext uri="{D42A27DB-BD31-4B8C-83A1-F6EECF244321}">
                <p14:modId xmlns:p14="http://schemas.microsoft.com/office/powerpoint/2010/main" val="1184558925"/>
              </p:ext>
            </p:extLst>
          </p:nvPr>
        </p:nvGraphicFramePr>
        <p:xfrm>
          <a:off x="914400" y="1123221"/>
          <a:ext cx="7315200" cy="3703320"/>
        </p:xfrm>
        <a:graphic>
          <a:graphicData uri="http://schemas.openxmlformats.org/drawingml/2006/table">
            <a:tbl>
              <a:tblPr>
                <a:noFill/>
                <a:tableStyleId>{73F9BA3C-08AB-4E1C-8297-64E3304C9E8F}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427918413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2400" b="1" dirty="0">
                          <a:solidFill>
                            <a:schemeClr val="accent1"/>
                          </a:solidFill>
                          <a:latin typeface="Amatic SC"/>
                          <a:ea typeface="Amatic SC"/>
                          <a:cs typeface="Amatic SC"/>
                          <a:sym typeface="Amatic SC"/>
                        </a:rPr>
                        <a:t>PILAR</a:t>
                      </a:r>
                      <a:endParaRPr sz="2400" b="1" dirty="0">
                        <a:solidFill>
                          <a:schemeClr val="accent1"/>
                        </a:solidFill>
                        <a:latin typeface="Amatic SC"/>
                        <a:ea typeface="Amatic SC"/>
                        <a:cs typeface="Amatic SC"/>
                        <a:sym typeface="Amatic SC"/>
                      </a:endParaRPr>
                    </a:p>
                  </a:txBody>
                  <a:tcPr marL="88900" marR="88900" marT="50800" marB="508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dirty="0">
                          <a:solidFill>
                            <a:schemeClr val="accent1"/>
                          </a:solidFill>
                          <a:latin typeface="Amatic SC"/>
                          <a:ea typeface="Amatic SC"/>
                          <a:cs typeface="Amatic SC"/>
                          <a:sym typeface="Amatic SC"/>
                        </a:rPr>
                        <a:t>DISPOSICIÓN</a:t>
                      </a:r>
                      <a:endParaRPr sz="2400" b="1" dirty="0">
                        <a:solidFill>
                          <a:schemeClr val="accent1"/>
                        </a:solidFill>
                        <a:latin typeface="Amatic SC"/>
                        <a:ea typeface="Amatic SC"/>
                        <a:cs typeface="Amatic SC"/>
                        <a:sym typeface="Amatic SC"/>
                      </a:endParaRPr>
                    </a:p>
                  </a:txBody>
                  <a:tcPr marL="88900" marR="88900" marT="50800" marB="5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dirty="0">
                          <a:solidFill>
                            <a:schemeClr val="accent1"/>
                          </a:solidFill>
                          <a:latin typeface="Amatic SC"/>
                          <a:ea typeface="Amatic SC"/>
                          <a:cs typeface="Amatic SC"/>
                          <a:sym typeface="Amatic SC"/>
                        </a:rPr>
                        <a:t>CONCIENCIA</a:t>
                      </a:r>
                      <a:endParaRPr sz="2400" b="1" dirty="0">
                        <a:solidFill>
                          <a:schemeClr val="accent1"/>
                        </a:solidFill>
                        <a:latin typeface="Amatic SC"/>
                        <a:ea typeface="Amatic SC"/>
                        <a:cs typeface="Amatic SC"/>
                        <a:sym typeface="Amatic SC"/>
                      </a:endParaRPr>
                    </a:p>
                  </a:txBody>
                  <a:tcPr marL="88900" marR="88900" marT="50800" marB="508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dirty="0">
                          <a:solidFill>
                            <a:schemeClr val="accent1"/>
                          </a:solidFill>
                          <a:latin typeface="Amatic SC"/>
                          <a:ea typeface="Amatic SC"/>
                          <a:cs typeface="Amatic SC"/>
                          <a:sym typeface="Amatic SC"/>
                        </a:rPr>
                        <a:t>COMPROMISO</a:t>
                      </a:r>
                      <a:endParaRPr sz="2400" b="1" dirty="0">
                        <a:solidFill>
                          <a:schemeClr val="accent1"/>
                        </a:solidFill>
                        <a:latin typeface="Amatic SC"/>
                        <a:ea typeface="Amatic SC"/>
                        <a:cs typeface="Amatic SC"/>
                        <a:sym typeface="Amatic SC"/>
                      </a:endParaRPr>
                    </a:p>
                  </a:txBody>
                  <a:tcPr marL="88900" marR="88900" marT="50800" marB="508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dirty="0">
                          <a:latin typeface="Amatic SC"/>
                          <a:ea typeface="Amatic SC"/>
                          <a:cs typeface="Amatic SC"/>
                          <a:sym typeface="Amatic SC"/>
                        </a:rPr>
                        <a:t>En tus palabras</a:t>
                      </a:r>
                      <a:endParaRPr sz="1800" dirty="0">
                        <a:latin typeface="Amatic SC"/>
                        <a:ea typeface="Amatic SC"/>
                        <a:cs typeface="Amatic SC"/>
                        <a:sym typeface="Amatic SC"/>
                      </a:endParaRPr>
                    </a:p>
                  </a:txBody>
                  <a:tcPr marL="88900" marR="88900" marT="50800" marB="508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Amatic SC"/>
                        <a:ea typeface="Amatic SC"/>
                        <a:cs typeface="Amatic SC"/>
                        <a:sym typeface="Amatic SC"/>
                      </a:endParaRPr>
                    </a:p>
                  </a:txBody>
                  <a:tcPr marL="88900" marR="88900" marT="50800" marB="5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Amatic SC"/>
                        <a:ea typeface="Amatic SC"/>
                        <a:cs typeface="Amatic SC"/>
                        <a:sym typeface="Amatic SC"/>
                      </a:endParaRPr>
                    </a:p>
                  </a:txBody>
                  <a:tcPr marL="88900" marR="88900" marT="50800" marB="508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Amatic SC"/>
                        <a:ea typeface="Amatic SC"/>
                        <a:cs typeface="Amatic SC"/>
                        <a:sym typeface="Amatic SC"/>
                      </a:endParaRPr>
                    </a:p>
                  </a:txBody>
                  <a:tcPr marL="88900" marR="88900" marT="50800" marB="508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dirty="0">
                          <a:latin typeface="Amatic SC"/>
                          <a:ea typeface="Amatic SC"/>
                          <a:cs typeface="Amatic SC"/>
                          <a:sym typeface="Amatic SC"/>
                        </a:rPr>
                        <a:t>Sinónimos</a:t>
                      </a:r>
                      <a:endParaRPr sz="1800" dirty="0">
                        <a:latin typeface="Amatic SC"/>
                        <a:ea typeface="Amatic SC"/>
                        <a:cs typeface="Amatic SC"/>
                        <a:sym typeface="Amatic SC"/>
                      </a:endParaRPr>
                    </a:p>
                  </a:txBody>
                  <a:tcPr marL="88900" marR="88900" marT="50800" marB="508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Amatic SC"/>
                        <a:ea typeface="Amatic SC"/>
                        <a:cs typeface="Amatic SC"/>
                        <a:sym typeface="Amatic SC"/>
                      </a:endParaRPr>
                    </a:p>
                  </a:txBody>
                  <a:tcPr marL="88900" marR="88900" marT="50800" marB="5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Amatic SC"/>
                        <a:ea typeface="Amatic SC"/>
                        <a:cs typeface="Amatic SC"/>
                        <a:sym typeface="Amatic SC"/>
                      </a:endParaRPr>
                    </a:p>
                  </a:txBody>
                  <a:tcPr marL="88900" marR="88900" marT="50800" marB="5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Amatic SC"/>
                        <a:ea typeface="Amatic SC"/>
                        <a:cs typeface="Amatic SC"/>
                        <a:sym typeface="Amatic SC"/>
                      </a:endParaRPr>
                    </a:p>
                  </a:txBody>
                  <a:tcPr marL="88900" marR="88900" marT="50800" marB="5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5853278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dirty="0">
                          <a:latin typeface="Amatic SC"/>
                          <a:ea typeface="Amatic SC"/>
                          <a:cs typeface="Amatic SC"/>
                          <a:sym typeface="Amatic SC"/>
                        </a:rPr>
                        <a:t>Analogías y Metáforas</a:t>
                      </a:r>
                      <a:endParaRPr sz="1600" dirty="0">
                        <a:latin typeface="Amatic SC"/>
                        <a:ea typeface="Amatic SC"/>
                        <a:cs typeface="Amatic SC"/>
                        <a:sym typeface="Amatic SC"/>
                      </a:endParaRPr>
                    </a:p>
                  </a:txBody>
                  <a:tcPr marL="88900" marR="88900" marT="50800" marB="508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Amatic SC"/>
                        <a:ea typeface="Amatic SC"/>
                        <a:cs typeface="Amatic SC"/>
                        <a:sym typeface="Amatic SC"/>
                      </a:endParaRPr>
                    </a:p>
                  </a:txBody>
                  <a:tcPr marL="88900" marR="88900" marT="50800" marB="5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Amatic SC"/>
                        <a:ea typeface="Amatic SC"/>
                        <a:cs typeface="Amatic SC"/>
                        <a:sym typeface="Amatic SC"/>
                      </a:endParaRPr>
                    </a:p>
                  </a:txBody>
                  <a:tcPr marL="88900" marR="88900" marT="50800" marB="5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Amatic SC"/>
                        <a:ea typeface="Amatic SC"/>
                        <a:cs typeface="Amatic SC"/>
                        <a:sym typeface="Amatic SC"/>
                      </a:endParaRPr>
                    </a:p>
                  </a:txBody>
                  <a:tcPr marL="88900" marR="88900" marT="50800" marB="5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263352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dirty="0">
                          <a:latin typeface="Amatic SC"/>
                          <a:ea typeface="Amatic SC"/>
                          <a:cs typeface="Amatic SC"/>
                          <a:sym typeface="Amatic SC"/>
                        </a:rPr>
                        <a:t>Ejercicios</a:t>
                      </a:r>
                      <a:endParaRPr sz="1800" dirty="0">
                        <a:latin typeface="Amatic SC"/>
                        <a:ea typeface="Amatic SC"/>
                        <a:cs typeface="Amatic SC"/>
                        <a:sym typeface="Amatic SC"/>
                      </a:endParaRPr>
                    </a:p>
                  </a:txBody>
                  <a:tcPr marL="88900" marR="88900" marT="50800" marB="508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Amatic SC"/>
                        <a:ea typeface="Amatic SC"/>
                        <a:cs typeface="Amatic SC"/>
                        <a:sym typeface="Amatic SC"/>
                      </a:endParaRPr>
                    </a:p>
                  </a:txBody>
                  <a:tcPr marL="88900" marR="88900" marT="50800" marB="5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Amatic SC"/>
                        <a:ea typeface="Amatic SC"/>
                        <a:cs typeface="Amatic SC"/>
                        <a:sym typeface="Amatic SC"/>
                      </a:endParaRPr>
                    </a:p>
                  </a:txBody>
                  <a:tcPr marL="88900" marR="88900" marT="50800" marB="5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Amatic SC"/>
                        <a:ea typeface="Amatic SC"/>
                        <a:cs typeface="Amatic SC"/>
                        <a:sym typeface="Amatic SC"/>
                      </a:endParaRPr>
                    </a:p>
                  </a:txBody>
                  <a:tcPr marL="88900" marR="88900" marT="50800" marB="5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954073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dirty="0">
                          <a:latin typeface="Amatic SC"/>
                          <a:ea typeface="Amatic SC"/>
                          <a:cs typeface="Amatic SC"/>
                          <a:sym typeface="Amatic SC"/>
                        </a:rPr>
                        <a:t>Otras Ideas</a:t>
                      </a:r>
                      <a:endParaRPr sz="1800" dirty="0">
                        <a:latin typeface="Amatic SC"/>
                        <a:ea typeface="Amatic SC"/>
                        <a:cs typeface="Amatic SC"/>
                        <a:sym typeface="Amatic SC"/>
                      </a:endParaRPr>
                    </a:p>
                  </a:txBody>
                  <a:tcPr marL="88900" marR="88900" marT="50800" marB="508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Amatic SC"/>
                        <a:ea typeface="Amatic SC"/>
                        <a:cs typeface="Amatic SC"/>
                        <a:sym typeface="Amatic SC"/>
                      </a:endParaRPr>
                    </a:p>
                  </a:txBody>
                  <a:tcPr marL="88900" marR="88900" marT="50800" marB="5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Amatic SC"/>
                        <a:ea typeface="Amatic SC"/>
                        <a:cs typeface="Amatic SC"/>
                        <a:sym typeface="Amatic SC"/>
                      </a:endParaRPr>
                    </a:p>
                  </a:txBody>
                  <a:tcPr marL="88900" marR="88900" marT="50800" marB="5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Amatic SC"/>
                        <a:ea typeface="Amatic SC"/>
                        <a:cs typeface="Amatic SC"/>
                        <a:sym typeface="Amatic SC"/>
                      </a:endParaRPr>
                    </a:p>
                  </a:txBody>
                  <a:tcPr marL="88900" marR="88900" marT="50800" marB="5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04511"/>
                  </a:ext>
                </a:extLst>
              </a:tr>
            </a:tbl>
          </a:graphicData>
        </a:graphic>
      </p:graphicFrame>
      <p:sp>
        <p:nvSpPr>
          <p:cNvPr id="6" name="Google Shape;94;p19">
            <a:extLst>
              <a:ext uri="{FF2B5EF4-FFF2-40B4-BE49-F238E27FC236}">
                <a16:creationId xmlns:a16="http://schemas.microsoft.com/office/drawing/2014/main" id="{5440680C-3FB0-B347-9A54-D99FD696E4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400" y="135343"/>
            <a:ext cx="73152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3 PILARES</a:t>
            </a:r>
            <a:r>
              <a:rPr lang="es-ES" dirty="0"/>
              <a:t>: Tus Palabras. Tu contexto </a:t>
            </a:r>
            <a:endParaRPr sz="1400" dirty="0"/>
          </a:p>
        </p:txBody>
      </p:sp>
      <p:pic>
        <p:nvPicPr>
          <p:cNvPr id="7" name="Picture 6" descr="A picture containing food&#10;&#10;Description automatically generated">
            <a:extLst>
              <a:ext uri="{FF2B5EF4-FFF2-40B4-BE49-F238E27FC236}">
                <a16:creationId xmlns:a16="http://schemas.microsoft.com/office/drawing/2014/main" id="{3C4EC185-7C27-2A46-9718-EFD5D20CF9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847" y="135343"/>
            <a:ext cx="1097280" cy="68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121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C268E48-C42F-AE44-88DD-7A136D41F2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6000" dirty="0">
                <a:solidFill>
                  <a:srgbClr val="212121"/>
                </a:solidFill>
                <a:latin typeface="Amatic SC"/>
                <a:cs typeface="Amatic SC"/>
                <a:sym typeface="Amatic SC"/>
              </a:rPr>
              <a:t>NOTAS / APRENDIZAJES / PREGUNTAS</a:t>
            </a:r>
            <a:endParaRPr lang="en-US" sz="6000" dirty="0"/>
          </a:p>
        </p:txBody>
      </p:sp>
      <p:pic>
        <p:nvPicPr>
          <p:cNvPr id="4" name="Picture 3" descr="A picture containing food&#10;&#10;Description automatically generated">
            <a:extLst>
              <a:ext uri="{FF2B5EF4-FFF2-40B4-BE49-F238E27FC236}">
                <a16:creationId xmlns:a16="http://schemas.microsoft.com/office/drawing/2014/main" id="{5583EDED-8DF4-1947-9B24-90DA183548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4283" y="147710"/>
            <a:ext cx="1280160" cy="79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762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>
            <a:spLocks noGrp="1"/>
          </p:cNvSpPr>
          <p:nvPr>
            <p:ph type="title"/>
          </p:nvPr>
        </p:nvSpPr>
        <p:spPr>
          <a:xfrm>
            <a:off x="364021" y="1108710"/>
            <a:ext cx="3840480" cy="146304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¡M</a:t>
            </a:r>
            <a:r>
              <a:rPr lang="en" dirty="0" err="1"/>
              <a:t>uchas</a:t>
            </a:r>
            <a:r>
              <a:rPr lang="en" dirty="0"/>
              <a:t> Gracias!</a:t>
            </a:r>
            <a:endParaRPr dirty="0"/>
          </a:p>
        </p:txBody>
      </p:sp>
      <p:sp>
        <p:nvSpPr>
          <p:cNvPr id="107" name="Google Shape;107;p21"/>
          <p:cNvSpPr txBox="1">
            <a:spLocks noGrp="1"/>
          </p:cNvSpPr>
          <p:nvPr>
            <p:ph type="body" idx="2"/>
          </p:nvPr>
        </p:nvSpPr>
        <p:spPr>
          <a:xfrm>
            <a:off x="4848061" y="742950"/>
            <a:ext cx="4023359" cy="365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n-US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Tanya </a:t>
            </a:r>
            <a:r>
              <a:rPr lang="en-US" b="1" dirty="0" err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Bialostozky</a:t>
            </a:r>
            <a:r>
              <a:rPr lang="en-US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	</a:t>
            </a:r>
            <a:r>
              <a:rPr lang="en-US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BA.TANYA@GMAIL.COM</a:t>
            </a:r>
            <a:endParaRPr lang="en-US" sz="2000" dirty="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Sarai Sanchez </a:t>
            </a:r>
            <a:r>
              <a:rPr lang="en-US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azasar.sm@gmail.com</a:t>
            </a:r>
            <a:endParaRPr lang="en-US" dirty="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US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Rafael Dubois	</a:t>
            </a:r>
            <a:r>
              <a:rPr lang="en-US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Rafael.Dubois@bluejays.com</a:t>
            </a:r>
            <a:r>
              <a:rPr lang="en-US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b="1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Oscar Gutierrez</a:t>
            </a:r>
            <a:r>
              <a:rPr lang="en-US" dirty="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	gutierrezoscar85@gmail.com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b="1" dirty="0">
                <a:latin typeface="Amatic SC"/>
                <a:cs typeface="Amatic SC"/>
                <a:sym typeface="Amatic SC"/>
              </a:rPr>
              <a:t>Fabián </a:t>
            </a:r>
            <a:r>
              <a:rPr lang="en-US" b="1" dirty="0" err="1">
                <a:latin typeface="Amatic SC"/>
                <a:cs typeface="Amatic SC"/>
                <a:sym typeface="Amatic SC"/>
              </a:rPr>
              <a:t>Olaz</a:t>
            </a:r>
            <a:r>
              <a:rPr lang="en-US" b="1" dirty="0">
                <a:latin typeface="Amatic SC"/>
                <a:cs typeface="Amatic SC"/>
                <a:sym typeface="Amatic SC"/>
              </a:rPr>
              <a:t>		</a:t>
            </a:r>
            <a:r>
              <a:rPr lang="en-US" dirty="0" err="1">
                <a:latin typeface="Amatic SC"/>
                <a:cs typeface="Amatic SC"/>
                <a:sym typeface="Amatic SC"/>
              </a:rPr>
              <a:t>fabidelarenta@gmail.com</a:t>
            </a:r>
            <a:r>
              <a:rPr lang="en-US" dirty="0">
                <a:latin typeface="Amatic SC"/>
                <a:cs typeface="Amatic SC"/>
                <a:sym typeface="Amatic SC"/>
              </a:rPr>
              <a:t> </a:t>
            </a:r>
            <a:endParaRPr lang="en-US" dirty="0"/>
          </a:p>
        </p:txBody>
      </p:sp>
      <p:sp>
        <p:nvSpPr>
          <p:cNvPr id="108" name="Google Shape;108;p21"/>
          <p:cNvSpPr txBox="1">
            <a:spLocks noGrp="1"/>
          </p:cNvSpPr>
          <p:nvPr>
            <p:ph type="subTitle" idx="1"/>
          </p:nvPr>
        </p:nvSpPr>
        <p:spPr>
          <a:xfrm>
            <a:off x="272581" y="2506436"/>
            <a:ext cx="4023360" cy="10972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50000"/>
              </a:lnSpc>
            </a:pPr>
            <a:r>
              <a:rPr lang="es-ES" b="1" dirty="0">
                <a:solidFill>
                  <a:schemeClr val="bg2"/>
                </a:solidFill>
                <a:latin typeface="Amatic SC"/>
                <a:cs typeface="Amatic SC"/>
                <a:sym typeface="Amatic SC"/>
              </a:rPr>
              <a:t>Si tienes preguntas, ideas que quieras compartir, comentarios o lo que sea, ¡ESCRÍBENOS!</a:t>
            </a:r>
            <a:endParaRPr dirty="0">
              <a:solidFill>
                <a:schemeClr val="bg2"/>
              </a:solidFill>
            </a:endParaRPr>
          </a:p>
        </p:txBody>
      </p:sp>
      <p:pic>
        <p:nvPicPr>
          <p:cNvPr id="5" name="Picture 4" descr="A picture containing food&#10;&#10;Description automatically generated">
            <a:extLst>
              <a:ext uri="{FF2B5EF4-FFF2-40B4-BE49-F238E27FC236}">
                <a16:creationId xmlns:a16="http://schemas.microsoft.com/office/drawing/2014/main" id="{5D3F73FA-C915-FD42-BAD7-5A1743349A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7856" y="197286"/>
            <a:ext cx="1612809" cy="1005840"/>
          </a:xfrm>
          <a:prstGeom prst="rect">
            <a:avLst/>
          </a:prstGeom>
        </p:spPr>
      </p:pic>
      <p:pic>
        <p:nvPicPr>
          <p:cNvPr id="6" name="Google Shape;59;p13">
            <a:extLst>
              <a:ext uri="{FF2B5EF4-FFF2-40B4-BE49-F238E27FC236}">
                <a16:creationId xmlns:a16="http://schemas.microsoft.com/office/drawing/2014/main" id="{F7272AFB-2F0A-CB4F-8A87-8158C38C3F2D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8499" y="4172240"/>
            <a:ext cx="2377441" cy="548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60;p13">
            <a:extLst>
              <a:ext uri="{FF2B5EF4-FFF2-40B4-BE49-F238E27FC236}">
                <a16:creationId xmlns:a16="http://schemas.microsoft.com/office/drawing/2014/main" id="{20AF9B75-E676-A345-9B1D-650B9B987EED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5">
            <a:alphaModFix/>
          </a:blip>
          <a:srcRect l="65218" t="60824" b="4497"/>
          <a:stretch/>
        </p:blipFill>
        <p:spPr>
          <a:xfrm>
            <a:off x="272580" y="3897920"/>
            <a:ext cx="1247221" cy="1097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336</Words>
  <Application>Microsoft Macintosh PowerPoint</Application>
  <PresentationFormat>On-screen Show (16:9)</PresentationFormat>
  <Paragraphs>62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Amatic SC</vt:lpstr>
      <vt:lpstr>Arial</vt:lpstr>
      <vt:lpstr>Source Code Pro</vt:lpstr>
      <vt:lpstr>Beach Day</vt:lpstr>
      <vt:lpstr>¿Nos entendemos? Transformando el lenguaje Conductual-Contextual a un español que se sienta genuino y se adapte al contexto de las culturas en las que trabajamos. ¿Habla Español? Adapting Contextual-Behavioral language that feels authentic to Hispanic populations - Workshop in Spanish Workshop - Saturday, July 18 (7:15 AM - 8:45 AM)</vt:lpstr>
      <vt:lpstr>PowerPoint Presentation</vt:lpstr>
      <vt:lpstr>Identidad Social</vt:lpstr>
      <vt:lpstr>Teoría de los marcos relacionales </vt:lpstr>
      <vt:lpstr>LOS 3 PILARES DE LA FLEXIBILIDAD  (tres maneras de responder a nuestra propia conducta) (STROSAHL, ROBINSON &amp; GUSTAVSSON, 2012)</vt:lpstr>
      <vt:lpstr>3 PILARES: Tus Palabras. Tu contexto </vt:lpstr>
      <vt:lpstr>PowerPoint Presentation</vt:lpstr>
      <vt:lpstr>¡Muchas 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¿Nos entendemos? Transformando el lenguaje Conductual-Contextual a un español que se sienta genuino y se adapte al contexto de las culturas en las que trabajamos. ¿Habla Español? Adapting Contextual-Behavioral language that feels authentic to Hispanic populations - Workshop in Spanish Workshop - Saturday, July 18 (7:15 AM - 8:45 AM)</dc:title>
  <cp:lastModifiedBy>TANYA BIALOSTOZKY</cp:lastModifiedBy>
  <cp:revision>6</cp:revision>
  <cp:lastPrinted>2020-07-08T16:18:10Z</cp:lastPrinted>
  <dcterms:modified xsi:type="dcterms:W3CDTF">2020-07-08T16:20:52Z</dcterms:modified>
</cp:coreProperties>
</file>